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1"/>
  </p:notesMasterIdLst>
  <p:sldIdLst>
    <p:sldId id="257" r:id="rId2"/>
    <p:sldId id="326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8" r:id="rId12"/>
    <p:sldId id="323" r:id="rId13"/>
    <p:sldId id="325" r:id="rId14"/>
    <p:sldId id="324" r:id="rId15"/>
    <p:sldId id="327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8" r:id="rId36"/>
    <p:sldId id="349" r:id="rId37"/>
    <p:sldId id="350" r:id="rId38"/>
    <p:sldId id="351" r:id="rId39"/>
    <p:sldId id="352" r:id="rId40"/>
  </p:sldIdLst>
  <p:sldSz cx="12192000" cy="6858000"/>
  <p:notesSz cx="6858000" cy="9144000"/>
  <p:embeddedFontLst>
    <p:embeddedFont>
      <p:font typeface="Wingdings 3" panose="05040102010807070707" pitchFamily="18" charset="2"/>
      <p:regular r:id="rId42"/>
    </p:embeddedFont>
    <p:embeddedFont>
      <p:font typeface="Varela Round" panose="020B0604020202020204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706" autoAdjust="0"/>
  </p:normalViewPr>
  <p:slideViewPr>
    <p:cSldViewPr snapToGrid="0">
      <p:cViewPr varScale="1">
        <p:scale>
          <a:sx n="63" d="100"/>
          <a:sy n="63" d="100"/>
        </p:scale>
        <p:origin x="8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213FB-B106-48D1-AB4F-B632BC4B5386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5322D-85B2-454F-A006-DF9FC049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80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</a:t>
            </a:r>
            <a:r>
              <a:rPr lang="en-US" baseline="0" dirty="0" smtClean="0"/>
              <a:t> new methods to collection have been introduced in ES6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5322D-85B2-454F-A006-DF9FC049F5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5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https://medium.com/@mpodlasin/promises-vs-observables-4c123c51fe13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5322D-85B2-454F-A006-DF9FC049F5F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07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5322D-85B2-454F-A006-DF9FC049F5F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34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neral_Cov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6"/>
          <a:stretch/>
        </p:blipFill>
        <p:spPr>
          <a:xfrm>
            <a:off x="2116633" y="947783"/>
            <a:ext cx="10083345" cy="59254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5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2116632" y="947783"/>
            <a:ext cx="5033697" cy="592546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26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Corporate Overview </a:t>
            </a:r>
            <a:endParaRPr lang="en-US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90821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_Slide_O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4000" baseline="0"/>
            </a:lvl1pPr>
          </a:lstStyle>
          <a:p>
            <a:r>
              <a:rPr lang="en-US" dirty="0" smtClean="0"/>
              <a:t>Agenda or Today’s Discussion</a:t>
            </a:r>
            <a:endParaRPr lang="en-US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0"/>
          </p:nvPr>
        </p:nvSpPr>
        <p:spPr>
          <a:xfrm>
            <a:off x="623003" y="1701800"/>
            <a:ext cx="7213600" cy="4165600"/>
          </a:xfrm>
        </p:spPr>
        <p:txBody>
          <a:bodyPr>
            <a:normAutofit/>
          </a:bodyPr>
          <a:lstStyle>
            <a:lvl1pPr marL="0" indent="0">
              <a:buClr>
                <a:srgbClr val="F58B20"/>
              </a:buClr>
              <a:buFont typeface="Wingdings 3" panose="05040102010807070707" pitchFamily="18" charset="2"/>
              <a:buNone/>
              <a:defRPr sz="3200">
                <a:latin typeface="+mn-lt"/>
              </a:defRPr>
            </a:lvl1pPr>
          </a:lstStyle>
          <a:p>
            <a:r>
              <a:rPr lang="en-US" dirty="0" smtClean="0"/>
              <a:t>Click icon to add table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8026400" y="1701800"/>
            <a:ext cx="3556000" cy="193040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+mn-lt"/>
              </a:defRPr>
            </a:lvl1pPr>
          </a:lstStyle>
          <a:p>
            <a:pPr lvl="0"/>
            <a:r>
              <a:rPr lang="en-US" dirty="0" smtClean="0"/>
              <a:t>Insert company logo or delete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28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_Section_Brea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7661" y="3429000"/>
            <a:ext cx="7440367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Write Section Break Title Here</a:t>
            </a:r>
          </a:p>
        </p:txBody>
      </p:sp>
    </p:spTree>
    <p:extLst>
      <p:ext uri="{BB962C8B-B14F-4D97-AF65-F5344CB8AC3E}">
        <p14:creationId xmlns:p14="http://schemas.microsoft.com/office/powerpoint/2010/main" val="1831345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_Section_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97" y="1480067"/>
            <a:ext cx="2750009" cy="27432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-51720" y="4038602"/>
            <a:ext cx="7776557" cy="1204117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 rot="19069346">
            <a:off x="6916174" y="3130867"/>
            <a:ext cx="2640715" cy="1410072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69902" y="4312840"/>
            <a:ext cx="7532073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   Write Section Break Title Here</a:t>
            </a:r>
          </a:p>
        </p:txBody>
      </p:sp>
      <p:sp>
        <p:nvSpPr>
          <p:cNvPr id="11" name="Down Arrow 10"/>
          <p:cNvSpPr/>
          <p:nvPr userDrawn="1"/>
        </p:nvSpPr>
        <p:spPr>
          <a:xfrm rot="13640681">
            <a:off x="7785631" y="1621049"/>
            <a:ext cx="2587448" cy="3022704"/>
          </a:xfrm>
          <a:prstGeom prst="downArrow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 rot="10800000">
            <a:off x="6848964" y="228602"/>
            <a:ext cx="4823432" cy="573706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596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_Section_Brea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6" t="8018" r="115" b="8352"/>
          <a:stretch/>
        </p:blipFill>
        <p:spPr>
          <a:xfrm>
            <a:off x="-1" y="-63501"/>
            <a:ext cx="12192001" cy="657622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-63500"/>
            <a:ext cx="10450173" cy="655889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124200"/>
            <a:ext cx="12192000" cy="1270000"/>
          </a:xfrm>
          <a:gradFill>
            <a:gsLst>
              <a:gs pos="100000">
                <a:schemeClr val="bg1">
                  <a:alpha val="0"/>
                </a:schemeClr>
              </a:gs>
              <a:gs pos="53000">
                <a:schemeClr val="bg1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lnSpc>
                <a:spcPts val="7710"/>
              </a:lnSpc>
              <a:buNone/>
              <a:defRPr sz="4000" b="1" baseline="0">
                <a:solidFill>
                  <a:srgbClr val="09C3F4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Write Section Break Title Here</a:t>
            </a:r>
          </a:p>
        </p:txBody>
      </p:sp>
    </p:spTree>
    <p:extLst>
      <p:ext uri="{BB962C8B-B14F-4D97-AF65-F5344CB8AC3E}">
        <p14:creationId xmlns:p14="http://schemas.microsoft.com/office/powerpoint/2010/main" val="420907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facturing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8708344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Manufacturing Section Break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11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tribution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8708344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Distribution Section Break Text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1"/>
          <a:stretch/>
        </p:blipFill>
        <p:spPr>
          <a:xfrm>
            <a:off x="0" y="3125357"/>
            <a:ext cx="1405557" cy="129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31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8326399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Services Section Break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00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40" y="3429000"/>
            <a:ext cx="8555565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Retail Section Break Text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08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BM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9319456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LBM Section Break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11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 Aftermarket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9243067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Auto Aftermarket Section Break Text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4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neral_Cov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8"/>
          <a:stretch/>
        </p:blipFill>
        <p:spPr>
          <a:xfrm>
            <a:off x="2108657" y="947781"/>
            <a:ext cx="10083345" cy="59095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3575164" y="947784"/>
            <a:ext cx="4904477" cy="58957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6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General Cover Slide Title</a:t>
            </a:r>
            <a:endParaRPr lang="en-US" dirty="0"/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20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86888C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86888C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86888C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86888C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368008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4000" baseline="0">
                <a:solidFill>
                  <a:srgbClr val="09C3F4"/>
                </a:solidFill>
              </a:defRPr>
            </a:lvl1pPr>
          </a:lstStyle>
          <a:p>
            <a:r>
              <a:rPr lang="en-US" dirty="0" smtClean="0"/>
              <a:t>Click to edit 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609600" y="1600200"/>
            <a:ext cx="10972800" cy="4267200"/>
          </a:xfrm>
        </p:spPr>
        <p:txBody>
          <a:bodyPr/>
          <a:lstStyle>
            <a:lvl1pPr marL="457065" indent="-457065">
              <a:buClr>
                <a:srgbClr val="F58B20"/>
              </a:buClr>
              <a:buSzPct val="90000"/>
              <a:buFont typeface="Wingdings 3" panose="05040102010807070707" pitchFamily="18" charset="2"/>
              <a:buChar char=""/>
              <a:defRPr sz="3200">
                <a:latin typeface="+mn-lt"/>
              </a:defRPr>
            </a:lvl1pPr>
            <a:lvl2pPr marL="990307" indent="-380886">
              <a:buClr>
                <a:srgbClr val="F58B20"/>
              </a:buClr>
              <a:buSzPct val="130000"/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1523549" indent="-304710">
              <a:buClr>
                <a:srgbClr val="F58B20"/>
              </a:buClr>
              <a:buFont typeface="Wingdings" panose="05000000000000000000" pitchFamily="2" charset="2"/>
              <a:buChar char="§"/>
              <a:defRPr sz="1867">
                <a:latin typeface="+mn-lt"/>
              </a:defRPr>
            </a:lvl3pPr>
            <a:lvl4pPr marL="2285322" indent="-457065">
              <a:buClr>
                <a:srgbClr val="F58B20"/>
              </a:buClr>
              <a:buFont typeface="Wingdings 3" panose="05040102010807070707" pitchFamily="18" charset="2"/>
              <a:buChar char=""/>
              <a:defRPr/>
            </a:lvl4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1822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_Art_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0"/>
          </p:nvPr>
        </p:nvSpPr>
        <p:spPr>
          <a:xfrm>
            <a:off x="609600" y="1701800"/>
            <a:ext cx="10972800" cy="416560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 smtClean="0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831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 smtClean="0"/>
              <a:t>Additional Quote Slide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6" y="1701800"/>
            <a:ext cx="6326679" cy="2540000"/>
          </a:xfrm>
        </p:spPr>
        <p:txBody>
          <a:bodyPr>
            <a:normAutofit/>
          </a:bodyPr>
          <a:lstStyle>
            <a:lvl1pPr marL="0" indent="0">
              <a:buNone/>
              <a:defRPr sz="3200" baseline="0">
                <a:latin typeface="+mn-lt"/>
              </a:defRPr>
            </a:lvl1pPr>
            <a:lvl2pPr marL="609419" indent="0">
              <a:buNone/>
              <a:defRPr sz="3200"/>
            </a:lvl2pPr>
            <a:lvl3pPr marL="1218839" indent="0">
              <a:buNone/>
              <a:defRPr sz="3200"/>
            </a:lvl3pPr>
            <a:lvl4pPr marL="1828258" indent="0">
              <a:buNone/>
              <a:defRPr sz="3200"/>
            </a:lvl4pPr>
            <a:lvl5pPr marL="2437678" indent="0">
              <a:buNone/>
              <a:defRPr sz="3200"/>
            </a:lvl5pPr>
          </a:lstStyle>
          <a:p>
            <a:pPr lvl="0"/>
            <a:r>
              <a:rPr lang="en-US" dirty="0" smtClean="0"/>
              <a:t>“Quoted text goes here”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95995" y="4419600"/>
            <a:ext cx="3860800" cy="152400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+mn-lt"/>
              </a:defRPr>
            </a:lvl1pPr>
          </a:lstStyle>
          <a:p>
            <a:r>
              <a:rPr lang="en-US" dirty="0" smtClean="0"/>
              <a:t>Customer or analyst logo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9" t="2950" r="7395"/>
          <a:stretch/>
        </p:blipFill>
        <p:spPr>
          <a:xfrm>
            <a:off x="7776561" y="1676405"/>
            <a:ext cx="4415441" cy="482767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471002" y="1606523"/>
            <a:ext cx="1298615" cy="482134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 rot="5400000">
            <a:off x="9399142" y="-481906"/>
            <a:ext cx="702516" cy="48333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9" t="2950" r="7395"/>
          <a:stretch/>
        </p:blipFill>
        <p:spPr>
          <a:xfrm>
            <a:off x="7776561" y="1676405"/>
            <a:ext cx="4415441" cy="4827671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7471002" y="1606523"/>
            <a:ext cx="1298615" cy="482134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 rot="5400000">
            <a:off x="9399142" y="-481906"/>
            <a:ext cx="702516" cy="48333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971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_Slide_O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4000" b="1" baseline="0">
                <a:solidFill>
                  <a:srgbClr val="09C3F4"/>
                </a:solidFill>
              </a:defRPr>
            </a:lvl1pPr>
          </a:lstStyle>
          <a:p>
            <a:r>
              <a:rPr lang="en-US" dirty="0" smtClean="0"/>
              <a:t>Click to edit 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9600" y="1600200"/>
            <a:ext cx="10972800" cy="4343400"/>
          </a:xfrm>
        </p:spPr>
        <p:txBody>
          <a:bodyPr/>
          <a:lstStyle>
            <a:lvl1pPr marL="457065" indent="-457065">
              <a:buClr>
                <a:srgbClr val="F58B20"/>
              </a:buClr>
              <a:buSzPct val="80000"/>
              <a:buFont typeface="Wingdings 3" panose="05040102010807070707" pitchFamily="18" charset="2"/>
              <a:buChar char=""/>
              <a:defRPr sz="3200">
                <a:latin typeface="+mn-lt"/>
              </a:defRPr>
            </a:lvl1pPr>
            <a:lvl2pPr marL="990307" indent="-380886">
              <a:buClr>
                <a:srgbClr val="F58B20"/>
              </a:buClr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1523549" indent="-304710">
              <a:buClr>
                <a:srgbClr val="F58B20"/>
              </a:buClr>
              <a:buFont typeface="Wingdings" panose="05000000000000000000" pitchFamily="2" charset="2"/>
              <a:buChar char="§"/>
              <a:defRPr sz="1867">
                <a:latin typeface="+mn-lt"/>
              </a:defRPr>
            </a:lvl3pPr>
            <a:lvl4pPr marL="1828258" indent="0">
              <a:buClr>
                <a:srgbClr val="F58B20"/>
              </a:buClr>
              <a:buFont typeface="Wingdings 3" panose="05040102010807070707" pitchFamily="18" charset="2"/>
              <a:buNone/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5821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General_Section_Brea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997" y="1480067"/>
            <a:ext cx="2750009" cy="274320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51721" y="4038603"/>
            <a:ext cx="7776559" cy="1204117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4" name="Rectangle 3"/>
          <p:cNvSpPr/>
          <p:nvPr/>
        </p:nvSpPr>
        <p:spPr>
          <a:xfrm rot="19069346">
            <a:off x="6916174" y="3130867"/>
            <a:ext cx="2640715" cy="1410072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69903" y="4312840"/>
            <a:ext cx="7532073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8527" indent="0">
              <a:buNone/>
              <a:defRPr/>
            </a:lvl2pPr>
            <a:lvl3pPr marL="1217054" indent="0">
              <a:buNone/>
              <a:defRPr/>
            </a:lvl3pPr>
            <a:lvl4pPr marL="1825581" indent="0">
              <a:buNone/>
              <a:defRPr/>
            </a:lvl4pPr>
            <a:lvl5pPr marL="2434107" indent="0">
              <a:buNone/>
              <a:defRPr/>
            </a:lvl5pPr>
          </a:lstStyle>
          <a:p>
            <a:pPr lvl="0"/>
            <a:r>
              <a:rPr lang="en-US" dirty="0" smtClean="0"/>
              <a:t>   Write Section Break Title Here</a:t>
            </a:r>
          </a:p>
        </p:txBody>
      </p:sp>
      <p:sp>
        <p:nvSpPr>
          <p:cNvPr id="11" name="Down Arrow 10"/>
          <p:cNvSpPr/>
          <p:nvPr/>
        </p:nvSpPr>
        <p:spPr>
          <a:xfrm rot="13640681">
            <a:off x="7785631" y="1621049"/>
            <a:ext cx="2587448" cy="3022704"/>
          </a:xfrm>
          <a:prstGeom prst="downArrow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7" name="Rectangle 6"/>
          <p:cNvSpPr/>
          <p:nvPr/>
        </p:nvSpPr>
        <p:spPr>
          <a:xfrm rot="10800000">
            <a:off x="6848964" y="228603"/>
            <a:ext cx="4823432" cy="573706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3" rIns="91428" bIns="45713" rtlCol="0" anchor="ctr"/>
          <a:lstStyle/>
          <a:p>
            <a:pPr algn="ctr"/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69888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39C1-4D74-4690-8845-F117469448FB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517DC-5D6C-4578-9B8D-C47A82A0B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963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540071" y="972000"/>
            <a:ext cx="11111047" cy="540000"/>
          </a:xfrm>
        </p:spPr>
        <p:txBody>
          <a:bodyPr/>
          <a:lstStyle>
            <a:lvl1pPr marL="0" indent="0">
              <a:buNone/>
              <a:defRPr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 smtClean="0"/>
              <a:t>Enter your subtitle here</a:t>
            </a:r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2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_and_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991" baseline="0">
                <a:solidFill>
                  <a:srgbClr val="09C3F4"/>
                </a:solidFill>
              </a:defRPr>
            </a:lvl1pPr>
          </a:lstStyle>
          <a:p>
            <a:r>
              <a:rPr lang="en-US" dirty="0" smtClean="0"/>
              <a:t>Click to edit 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609600" y="1600200"/>
            <a:ext cx="10972800" cy="4267200"/>
          </a:xfrm>
        </p:spPr>
        <p:txBody>
          <a:bodyPr/>
          <a:lstStyle>
            <a:lvl1pPr marL="455254" indent="-455254">
              <a:buClr>
                <a:srgbClr val="F58B20"/>
              </a:buClr>
              <a:buSzPct val="90000"/>
              <a:buFont typeface="Wingdings 3" panose="05040102010807070707" pitchFamily="18" charset="2"/>
              <a:buChar char=""/>
              <a:defRPr sz="3192">
                <a:latin typeface="+mn-lt"/>
              </a:defRPr>
            </a:lvl1pPr>
            <a:lvl2pPr marL="986385" indent="-379377">
              <a:buClr>
                <a:srgbClr val="F58B20"/>
              </a:buClr>
              <a:buSzPct val="130000"/>
              <a:buFont typeface="Arial" panose="020B0604020202020204" pitchFamily="34" charset="0"/>
              <a:buChar char="•"/>
              <a:defRPr sz="2793">
                <a:latin typeface="+mn-lt"/>
              </a:defRPr>
            </a:lvl2pPr>
            <a:lvl3pPr marL="1517514" indent="-303503">
              <a:buClr>
                <a:srgbClr val="F58B20"/>
              </a:buClr>
              <a:buFont typeface="Wingdings" panose="05000000000000000000" pitchFamily="2" charset="2"/>
              <a:buChar char="§"/>
              <a:defRPr sz="1895">
                <a:latin typeface="+mn-lt"/>
              </a:defRPr>
            </a:lvl3pPr>
            <a:lvl4pPr marL="2276270" indent="-455254">
              <a:buClr>
                <a:srgbClr val="F58B20"/>
              </a:buClr>
              <a:buFont typeface="Wingdings 3" panose="05040102010807070707" pitchFamily="18" charset="2"/>
              <a:buChar char=""/>
              <a:defRPr/>
            </a:lvl4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87872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neral_Cov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" r="1145" b="3990"/>
          <a:stretch/>
        </p:blipFill>
        <p:spPr>
          <a:xfrm>
            <a:off x="2226475" y="947782"/>
            <a:ext cx="9967936" cy="59102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2226475" y="955040"/>
            <a:ext cx="5626472" cy="58957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20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86888C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86888C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86888C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86888C"/>
              </a:solidFill>
              <a:latin typeface="Varela Round"/>
            </a:endParaRPr>
          </a:p>
        </p:txBody>
      </p:sp>
      <p:sp>
        <p:nvSpPr>
          <p:cNvPr id="26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General Cover Slide Title</a:t>
            </a:r>
            <a:endParaRPr lang="en-US" dirty="0"/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78305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ufacturing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"/>
          <a:stretch/>
        </p:blipFill>
        <p:spPr>
          <a:xfrm>
            <a:off x="1677837" y="947781"/>
            <a:ext cx="10520363" cy="59102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2583650" y="947782"/>
            <a:ext cx="6390001" cy="591022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Manufacturing Cover Slide Title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864079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tribution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323" y="941519"/>
            <a:ext cx="10382629" cy="591825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970995" y="949553"/>
            <a:ext cx="6340285" cy="591022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1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Distribution Cover Slide Title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15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190065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tail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178945" y="1067634"/>
            <a:ext cx="10013057" cy="5546567"/>
            <a:chOff x="-243681" y="381000"/>
            <a:chExt cx="11703140" cy="6498837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31" t="10188" r="3664"/>
            <a:stretch/>
          </p:blipFill>
          <p:spPr>
            <a:xfrm>
              <a:off x="3856040" y="381000"/>
              <a:ext cx="7603419" cy="6498837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 userDrawn="1"/>
          </p:nvSpPr>
          <p:spPr>
            <a:xfrm>
              <a:off x="-243681" y="381000"/>
              <a:ext cx="5699919" cy="6498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04"/>
              <a:endParaRPr 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7" name="Rectangle 6"/>
          <p:cNvSpPr/>
          <p:nvPr userDrawn="1"/>
        </p:nvSpPr>
        <p:spPr>
          <a:xfrm>
            <a:off x="6554337" y="377227"/>
            <a:ext cx="1680559" cy="648077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5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Retail Cover Slide Title</a:t>
            </a:r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rot="16200000">
            <a:off x="8390939" y="3068204"/>
            <a:ext cx="1050851" cy="649684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86888C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86888C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86888C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86888C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69704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rvices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3" t="11598" b="2222"/>
          <a:stretch/>
        </p:blipFill>
        <p:spPr>
          <a:xfrm>
            <a:off x="4668610" y="947782"/>
            <a:ext cx="7523391" cy="59102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4668609" y="947782"/>
            <a:ext cx="6511507" cy="591022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0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Services Cover Slide Title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8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86888C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86888C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86888C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86888C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1952031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BM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5749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1" name="Text Box 13"/>
          <p:cNvSpPr txBox="1">
            <a:spLocks noChangeArrowheads="1"/>
          </p:cNvSpPr>
          <p:nvPr userDrawn="1"/>
        </p:nvSpPr>
        <p:spPr bwMode="auto">
          <a:xfrm>
            <a:off x="8973651" y="6388122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2016 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2896546" y="950750"/>
            <a:ext cx="9299879" cy="5910220"/>
            <a:chOff x="2889378" y="950750"/>
            <a:chExt cx="9276871" cy="5910220"/>
          </a:xfrm>
        </p:grpSpPr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83" t="100" r="50921"/>
            <a:stretch/>
          </p:blipFill>
          <p:spPr>
            <a:xfrm>
              <a:off x="2889378" y="950750"/>
              <a:ext cx="2048541" cy="590724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83" t="50"/>
            <a:stretch/>
          </p:blipFill>
          <p:spPr>
            <a:xfrm>
              <a:off x="4848446" y="950751"/>
              <a:ext cx="7317803" cy="5910219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 userDrawn="1"/>
        </p:nvSpPr>
        <p:spPr>
          <a:xfrm>
            <a:off x="2698978" y="950752"/>
            <a:ext cx="8285919" cy="591021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34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LBM Cover Slide Title</a:t>
            </a:r>
            <a:endParaRPr lang="en-US" dirty="0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7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420003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to-aftermarket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5"/>
          <a:stretch/>
        </p:blipFill>
        <p:spPr>
          <a:xfrm>
            <a:off x="4978878" y="947782"/>
            <a:ext cx="7213124" cy="59229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4966640" y="968508"/>
            <a:ext cx="3802973" cy="590217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1" name="Text Box 13"/>
          <p:cNvSpPr txBox="1">
            <a:spLocks noChangeArrowheads="1"/>
          </p:cNvSpPr>
          <p:nvPr userDrawn="1"/>
        </p:nvSpPr>
        <p:spPr bwMode="auto">
          <a:xfrm>
            <a:off x="8922393" y="64008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  <p:sp>
        <p:nvSpPr>
          <p:cNvPr id="22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Auto Aftermarket Cover Slide Title</a:t>
            </a:r>
            <a:endParaRPr lang="en-US" dirty="0"/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04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16" tIns="45707" rIns="91416" bIns="45707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0901" y="1646241"/>
            <a:ext cx="10972800" cy="4525963"/>
          </a:xfrm>
          <a:prstGeom prst="rect">
            <a:avLst/>
          </a:prstGeom>
        </p:spPr>
        <p:txBody>
          <a:bodyPr vert="horz" lIns="91416" tIns="45707" rIns="91416" bIns="4570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4797388" y="6318653"/>
            <a:ext cx="221528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800" dirty="0">
                <a:solidFill>
                  <a:srgbClr val="FFFFFF"/>
                </a:solidFill>
                <a:latin typeface="Varela Round"/>
              </a:rPr>
              <a:t>© 2015 Epicor Software Corporation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" y="6509152"/>
            <a:ext cx="12191997" cy="348853"/>
          </a:xfrm>
          <a:prstGeom prst="rect">
            <a:avLst/>
          </a:prstGeom>
          <a:solidFill>
            <a:srgbClr val="F58B2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5" y="6537745"/>
            <a:ext cx="1160348" cy="2507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344" y="6601371"/>
            <a:ext cx="2062661" cy="164404"/>
          </a:xfrm>
          <a:prstGeom prst="rect">
            <a:avLst/>
          </a:prstGeom>
        </p:spPr>
      </p:pic>
      <p:sp>
        <p:nvSpPr>
          <p:cNvPr id="8" name="Text Box 13"/>
          <p:cNvSpPr txBox="1">
            <a:spLocks noChangeArrowheads="1"/>
          </p:cNvSpPr>
          <p:nvPr userDrawn="1"/>
        </p:nvSpPr>
        <p:spPr bwMode="auto">
          <a:xfrm>
            <a:off x="4797388" y="6318653"/>
            <a:ext cx="221528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800" dirty="0">
                <a:solidFill>
                  <a:srgbClr val="FFFFFF"/>
                </a:solidFill>
                <a:latin typeface="Varela Round"/>
              </a:rPr>
              <a:t>© 2015 Epicor Software Corporation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6" y="6509152"/>
            <a:ext cx="12191997" cy="348853"/>
          </a:xfrm>
          <a:prstGeom prst="rect">
            <a:avLst/>
          </a:prstGeom>
          <a:solidFill>
            <a:srgbClr val="09C3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049" y="6571309"/>
            <a:ext cx="1160348" cy="25078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866833" y="6553203"/>
            <a:ext cx="1222224" cy="256666"/>
          </a:xfrm>
          <a:prstGeom prst="rect">
            <a:avLst/>
          </a:prstGeom>
          <a:noFill/>
        </p:spPr>
        <p:txBody>
          <a:bodyPr wrap="square" lIns="91563" tIns="45780" rIns="91563" bIns="45780" rtlCol="0">
            <a:spAutoFit/>
          </a:bodyPr>
          <a:lstStyle/>
          <a:p>
            <a:pPr defTabSz="1219004"/>
            <a:fld id="{EB02C528-98C4-4392-B997-7B30E93F8E2A}" type="slidenum">
              <a:rPr lang="en-US" sz="1067">
                <a:solidFill>
                  <a:srgbClr val="FFFFFF"/>
                </a:solidFill>
              </a:rPr>
              <a:pPr defTabSz="1219004"/>
              <a:t>‹#›</a:t>
            </a:fld>
            <a:endParaRPr lang="en-US" sz="1067" dirty="0">
              <a:solidFill>
                <a:srgbClr val="FFFFFF"/>
              </a:solidFill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 userDrawn="1"/>
        </p:nvSpPr>
        <p:spPr bwMode="auto">
          <a:xfrm>
            <a:off x="505097" y="6499165"/>
            <a:ext cx="2014231" cy="35241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067" dirty="0">
                <a:solidFill>
                  <a:srgbClr val="FFFFFF"/>
                </a:solidFill>
              </a:rPr>
              <a:t>© </a:t>
            </a:r>
            <a:r>
              <a:rPr lang="en-US" sz="1067" dirty="0" smtClean="0">
                <a:solidFill>
                  <a:srgbClr val="FFFFFF"/>
                </a:solidFill>
              </a:rPr>
              <a:t>2017 </a:t>
            </a:r>
            <a:r>
              <a:rPr lang="en-US" sz="1067" dirty="0">
                <a:solidFill>
                  <a:srgbClr val="FFFFFF"/>
                </a:solidFill>
              </a:rPr>
              <a:t>Epicor Software Corporation</a:t>
            </a:r>
          </a:p>
        </p:txBody>
      </p:sp>
    </p:spTree>
    <p:extLst>
      <p:ext uri="{BB962C8B-B14F-4D97-AF65-F5344CB8AC3E}">
        <p14:creationId xmlns:p14="http://schemas.microsoft.com/office/powerpoint/2010/main" val="10761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iming>
    <p:tnLst>
      <p:par>
        <p:cTn id="1" dur="indefinite" restart="never" nodeType="tmRoot"/>
      </p:par>
    </p:tnLst>
  </p:timing>
  <p:txStyles>
    <p:titleStyle>
      <a:lvl1pPr algn="l" defTabSz="1218839" rtl="0" eaLnBrk="1" latinLnBrk="0" hangingPunct="1">
        <a:spcBef>
          <a:spcPct val="0"/>
        </a:spcBef>
        <a:buNone/>
        <a:defRPr sz="4000" b="1" kern="1200">
          <a:solidFill>
            <a:srgbClr val="09C3F4"/>
          </a:solidFill>
          <a:latin typeface="+mj-lt"/>
          <a:ea typeface="+mj-ea"/>
          <a:cs typeface="+mj-cs"/>
        </a:defRPr>
      </a:lvl1pPr>
    </p:titleStyle>
    <p:bodyStyle>
      <a:lvl1pPr marL="457065" indent="-457065" algn="l" defTabSz="1218839" rtl="0" eaLnBrk="1" latinLnBrk="0" hangingPunct="1">
        <a:spcBef>
          <a:spcPct val="20000"/>
        </a:spcBef>
        <a:buClr>
          <a:srgbClr val="F58B20"/>
        </a:buClr>
        <a:buFont typeface="Wingdings 3" panose="05040102010807070707" pitchFamily="18" charset="2"/>
        <a:buChar char=""/>
        <a:defRPr sz="3200" kern="1200">
          <a:solidFill>
            <a:srgbClr val="86888C"/>
          </a:solidFill>
          <a:latin typeface="+mn-lt"/>
          <a:ea typeface="+mn-ea"/>
          <a:cs typeface="+mn-cs"/>
        </a:defRPr>
      </a:lvl1pPr>
      <a:lvl2pPr marL="990307" indent="-380886" algn="l" defTabSz="1218839" rtl="0" eaLnBrk="1" latinLnBrk="0" hangingPunct="1">
        <a:spcBef>
          <a:spcPct val="20000"/>
        </a:spcBef>
        <a:buClr>
          <a:srgbClr val="F58B20"/>
        </a:buClr>
        <a:buFont typeface="Arial" panose="020B0604020202020204" pitchFamily="34" charset="0"/>
        <a:buChar char="•"/>
        <a:defRPr sz="2800" kern="1200">
          <a:solidFill>
            <a:srgbClr val="86888C"/>
          </a:solidFill>
          <a:latin typeface="+mn-lt"/>
          <a:ea typeface="+mn-ea"/>
          <a:cs typeface="+mn-cs"/>
        </a:defRPr>
      </a:lvl2pPr>
      <a:lvl3pPr marL="1523549" indent="-304710" algn="l" defTabSz="1218839" rtl="0" eaLnBrk="1" latinLnBrk="0" hangingPunct="1">
        <a:spcBef>
          <a:spcPct val="20000"/>
        </a:spcBef>
        <a:buClr>
          <a:srgbClr val="F58B20"/>
        </a:buClr>
        <a:buFont typeface="Wingdings" panose="05000000000000000000" pitchFamily="2" charset="2"/>
        <a:buChar char="§"/>
        <a:defRPr sz="1867" kern="1200">
          <a:solidFill>
            <a:srgbClr val="86888C"/>
          </a:solidFill>
          <a:latin typeface="+mn-lt"/>
          <a:ea typeface="+mn-ea"/>
          <a:cs typeface="+mn-cs"/>
        </a:defRPr>
      </a:lvl3pPr>
      <a:lvl4pPr marL="2132968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rgbClr val="86888C"/>
          </a:solidFill>
          <a:latin typeface="+mj-lt"/>
          <a:ea typeface="+mn-ea"/>
          <a:cs typeface="+mn-cs"/>
        </a:defRPr>
      </a:lvl4pPr>
      <a:lvl5pPr marL="2742387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rgbClr val="86888C"/>
          </a:solidFill>
          <a:latin typeface="+mj-lt"/>
          <a:ea typeface="+mn-ea"/>
          <a:cs typeface="+mn-cs"/>
        </a:defRPr>
      </a:lvl5pPr>
      <a:lvl6pPr marL="3351807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226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0646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064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19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39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58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678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097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17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935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355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Angular – High level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7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TypeScript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04627"/>
            <a:ext cx="12192000" cy="484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8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TypeScript</a:t>
            </a:r>
            <a:r>
              <a:rPr lang="en-US" dirty="0"/>
              <a:t> Editors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637"/>
            <a:ext cx="9496097" cy="502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0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vs Components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" y="1289924"/>
            <a:ext cx="10239358" cy="496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1 to 2 Mapping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36" y="1290402"/>
            <a:ext cx="8977470" cy="498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2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Hierarchy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3" y="1417637"/>
            <a:ext cx="4287140" cy="47359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546" y="1417637"/>
            <a:ext cx="6644663" cy="486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6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24771"/>
            <a:ext cx="11088414" cy="244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5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033" y="499391"/>
            <a:ext cx="5853967" cy="57429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" y="2033752"/>
            <a:ext cx="2433145" cy="961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Namespaces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9149255" y="1855077"/>
            <a:ext cx="2433145" cy="961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Code Organization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3311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 2015 Modules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60" y="1290816"/>
            <a:ext cx="11405479" cy="511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6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Angular </a:t>
            </a:r>
            <a:r>
              <a:rPr lang="en-US" dirty="0" smtClean="0"/>
              <a:t>Modules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61" y="1191984"/>
            <a:ext cx="11691039" cy="473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0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 – </a:t>
            </a:r>
            <a:r>
              <a:rPr lang="en-US" i="1" dirty="0" smtClean="0"/>
              <a:t>in summary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710"/>
            <a:ext cx="11961916" cy="452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5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Why a New Angular</a:t>
            </a:r>
            <a:r>
              <a:rPr lang="en-US" b="0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30067"/>
            <a:ext cx="10142483" cy="495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4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Is Modular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91" y="2585544"/>
            <a:ext cx="11820815" cy="237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Coordinates communication between the </a:t>
            </a:r>
            <a:r>
              <a:rPr lang="en-US" dirty="0" smtClean="0"/>
              <a:t>component's class </a:t>
            </a:r>
            <a:r>
              <a:rPr lang="en-US" dirty="0"/>
              <a:t>and its template and often involves passing data.</a:t>
            </a:r>
          </a:p>
        </p:txBody>
      </p:sp>
    </p:spTree>
    <p:extLst>
      <p:ext uri="{BB962C8B-B14F-4D97-AF65-F5344CB8AC3E}">
        <p14:creationId xmlns:p14="http://schemas.microsoft.com/office/powerpoint/2010/main" val="144478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637"/>
            <a:ext cx="11405130" cy="438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9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Custom HTML element or attribute used to power </a:t>
            </a:r>
            <a:r>
              <a:rPr lang="en-US" dirty="0" smtClean="0"/>
              <a:t>up and </a:t>
            </a:r>
            <a:r>
              <a:rPr lang="en-US" dirty="0"/>
              <a:t>extend our HTML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Custom</a:t>
            </a:r>
          </a:p>
          <a:p>
            <a:pPr lvl="1"/>
            <a:r>
              <a:rPr lang="en-US" dirty="0" smtClean="0"/>
              <a:t>Build-in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86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Directives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17" y="2270418"/>
            <a:ext cx="11454970" cy="336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0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Built-in Directives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70" y="1796143"/>
            <a:ext cx="11840930" cy="40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8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</a:t>
            </a:r>
            <a:r>
              <a:rPr lang="en-US" dirty="0" err="1"/>
              <a:t>ngIf</a:t>
            </a:r>
            <a:r>
              <a:rPr lang="en-US" dirty="0"/>
              <a:t> Built-In Directive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68" y="2086720"/>
            <a:ext cx="11556289" cy="317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6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</a:t>
            </a:r>
            <a:r>
              <a:rPr lang="en-US" dirty="0" err="1"/>
              <a:t>ngFor</a:t>
            </a:r>
            <a:r>
              <a:rPr lang="en-US" dirty="0"/>
              <a:t> Built-In Directive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49186"/>
            <a:ext cx="11457674" cy="380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7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Two-way Binding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4637"/>
            <a:ext cx="11936186" cy="274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1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Data with Pipes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7" y="1551213"/>
            <a:ext cx="11434305" cy="427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6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ES2015 (</a:t>
            </a:r>
            <a:r>
              <a:rPr lang="en-US" i="1" dirty="0"/>
              <a:t>formerly known as </a:t>
            </a:r>
            <a:r>
              <a:rPr lang="en-US" i="1" dirty="0" smtClean="0"/>
              <a:t>ES6</a:t>
            </a:r>
            <a:r>
              <a:rPr lang="en-US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65" y="1628985"/>
            <a:ext cx="11423670" cy="411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Lifecycle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28" y="1166648"/>
            <a:ext cx="10086563" cy="50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Lifecycle Hooks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637"/>
            <a:ext cx="11083159" cy="458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0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Component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305" y="1125692"/>
            <a:ext cx="6208922" cy="524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7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coding pattern in which a class receives the </a:t>
            </a:r>
            <a:r>
              <a:rPr lang="en-US" dirty="0" smtClean="0"/>
              <a:t>instances of </a:t>
            </a:r>
            <a:r>
              <a:rPr lang="en-US" dirty="0"/>
              <a:t>objects it needs (called dependencies) from </a:t>
            </a:r>
            <a:r>
              <a:rPr lang="en-US" dirty="0" smtClean="0"/>
              <a:t>an external </a:t>
            </a:r>
            <a:r>
              <a:rPr lang="en-US" dirty="0"/>
              <a:t>source rather than creating them itself.</a:t>
            </a:r>
          </a:p>
        </p:txBody>
      </p:sp>
    </p:spTree>
    <p:extLst>
      <p:ext uri="{BB962C8B-B14F-4D97-AF65-F5344CB8AC3E}">
        <p14:creationId xmlns:p14="http://schemas.microsoft.com/office/powerpoint/2010/main" val="388332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Service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18" y="1077796"/>
            <a:ext cx="11374363" cy="537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1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417637"/>
            <a:ext cx="11165365" cy="471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6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Promise vs Observable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2222938"/>
            <a:ext cx="11260536" cy="374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Installing the Angular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-g @angular/cli</a:t>
            </a:r>
          </a:p>
        </p:txBody>
      </p:sp>
    </p:spTree>
    <p:extLst>
      <p:ext uri="{BB962C8B-B14F-4D97-AF65-F5344CB8AC3E}">
        <p14:creationId xmlns:p14="http://schemas.microsoft.com/office/powerpoint/2010/main" val="394900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CLI Checklist: Commands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66" y="1417637"/>
            <a:ext cx="11373668" cy="464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0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89" y="1340950"/>
            <a:ext cx="3808151" cy="49277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1340949"/>
            <a:ext cx="3449438" cy="492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</a:t>
            </a:r>
            <a:r>
              <a:rPr lang="en-US" b="0" dirty="0" smtClean="0"/>
              <a:t>and</a:t>
            </a:r>
            <a:r>
              <a:rPr lang="en-US" dirty="0" smtClean="0"/>
              <a:t> </a:t>
            </a:r>
            <a:r>
              <a:rPr lang="en-US" dirty="0" err="1" smtClean="0"/>
              <a:t>const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444"/>
            <a:ext cx="12192000" cy="372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8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</a:t>
            </a:r>
            <a:r>
              <a:rPr lang="en-US" b="0" dirty="0" smtClean="0"/>
              <a:t>and</a:t>
            </a:r>
            <a:r>
              <a:rPr lang="en-US" dirty="0" smtClean="0"/>
              <a:t> </a:t>
            </a:r>
            <a:r>
              <a:rPr lang="en-US" dirty="0" err="1" smtClean="0"/>
              <a:t>const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7"/>
            <a:ext cx="12192000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3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</a:t>
            </a:r>
            <a:r>
              <a:rPr lang="en-US" b="0" dirty="0" smtClean="0"/>
              <a:t>and</a:t>
            </a:r>
            <a:r>
              <a:rPr lang="en-US" dirty="0" smtClean="0"/>
              <a:t> </a:t>
            </a:r>
            <a:r>
              <a:rPr lang="en-US" dirty="0" err="1" smtClean="0"/>
              <a:t>const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6910"/>
            <a:ext cx="12190213" cy="391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7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Arrow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5" y="1876097"/>
            <a:ext cx="12217807" cy="390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1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methods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999540"/>
            <a:ext cx="12191999" cy="389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1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9972"/>
            <a:ext cx="12217807" cy="390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9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picor-GB-Theme">
  <a:themeElements>
    <a:clrScheme name="Epicor-GB-Colors-For-Smartart-and-Tables">
      <a:dk1>
        <a:srgbClr val="86898D"/>
      </a:dk1>
      <a:lt1>
        <a:srgbClr val="FFFFFF"/>
      </a:lt1>
      <a:dk2>
        <a:srgbClr val="86898D"/>
      </a:dk2>
      <a:lt2>
        <a:srgbClr val="FFFFFF"/>
      </a:lt2>
      <a:accent1>
        <a:srgbClr val="12C3F4"/>
      </a:accent1>
      <a:accent2>
        <a:srgbClr val="12C3F4"/>
      </a:accent2>
      <a:accent3>
        <a:srgbClr val="008AA9"/>
      </a:accent3>
      <a:accent4>
        <a:srgbClr val="C4C6C7"/>
      </a:accent4>
      <a:accent5>
        <a:srgbClr val="A3D183"/>
      </a:accent5>
      <a:accent6>
        <a:srgbClr val="008AA9"/>
      </a:accent6>
      <a:hlink>
        <a:srgbClr val="12C3F4"/>
      </a:hlink>
      <a:folHlink>
        <a:srgbClr val="F58220"/>
      </a:folHlink>
    </a:clrScheme>
    <a:fontScheme name="Custom 1">
      <a:majorFont>
        <a:latin typeface="Varela Roun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10449</TotalTime>
  <Words>193</Words>
  <Application>Microsoft Office PowerPoint</Application>
  <PresentationFormat>Widescreen</PresentationFormat>
  <Paragraphs>52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Wingdings</vt:lpstr>
      <vt:lpstr>Arial</vt:lpstr>
      <vt:lpstr>Wingdings 3</vt:lpstr>
      <vt:lpstr>Varela Round</vt:lpstr>
      <vt:lpstr>Calibri</vt:lpstr>
      <vt:lpstr>Epicor-GB-Theme</vt:lpstr>
      <vt:lpstr>PowerPoint Presentation</vt:lpstr>
      <vt:lpstr>Why a New Angular?</vt:lpstr>
      <vt:lpstr>ES2015 (formerly known as ES6)</vt:lpstr>
      <vt:lpstr>let and const</vt:lpstr>
      <vt:lpstr>let and const</vt:lpstr>
      <vt:lpstr>let and const</vt:lpstr>
      <vt:lpstr>Arrow Function</vt:lpstr>
      <vt:lpstr>Array methods</vt:lpstr>
      <vt:lpstr>Classes</vt:lpstr>
      <vt:lpstr>TypeScript</vt:lpstr>
      <vt:lpstr>TypeScript Editors</vt:lpstr>
      <vt:lpstr>MVC vs Components</vt:lpstr>
      <vt:lpstr>Angular 1 to 2 Mapping</vt:lpstr>
      <vt:lpstr>Component Hierarchy</vt:lpstr>
      <vt:lpstr>Component</vt:lpstr>
      <vt:lpstr>Modules</vt:lpstr>
      <vt:lpstr>ES 2015 Modules</vt:lpstr>
      <vt:lpstr>Angular Modules</vt:lpstr>
      <vt:lpstr>Modules – in summary</vt:lpstr>
      <vt:lpstr>Angular Is Modular</vt:lpstr>
      <vt:lpstr>Binding</vt:lpstr>
      <vt:lpstr>Interpolation</vt:lpstr>
      <vt:lpstr>Directive</vt:lpstr>
      <vt:lpstr>Custom Directives</vt:lpstr>
      <vt:lpstr>Angular Built-in Directives</vt:lpstr>
      <vt:lpstr>*ngIf Built-In Directive</vt:lpstr>
      <vt:lpstr>*ngFor Built-In Directive</vt:lpstr>
      <vt:lpstr>Two-way Binding</vt:lpstr>
      <vt:lpstr>Transforming Data with Pipes</vt:lpstr>
      <vt:lpstr>Component Lifecycle</vt:lpstr>
      <vt:lpstr>Component Lifecycle Hooks</vt:lpstr>
      <vt:lpstr>Nested Component</vt:lpstr>
      <vt:lpstr>Dependency Injection</vt:lpstr>
      <vt:lpstr>Building a Service</vt:lpstr>
      <vt:lpstr>Observables</vt:lpstr>
      <vt:lpstr>Promise vs Observable</vt:lpstr>
      <vt:lpstr>Installing the Angular CLI</vt:lpstr>
      <vt:lpstr>Angular CLI Checklist: Commands</vt:lpstr>
      <vt:lpstr>Further reading</vt:lpstr>
    </vt:vector>
  </TitlesOfParts>
  <Company>Epicor Software Corp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Martin, Lawrence</dc:creator>
  <cp:lastModifiedBy>Goenka, Abhishek</cp:lastModifiedBy>
  <cp:revision>102</cp:revision>
  <dcterms:created xsi:type="dcterms:W3CDTF">2017-10-15T12:44:51Z</dcterms:created>
  <dcterms:modified xsi:type="dcterms:W3CDTF">2018-08-06T13:55:15Z</dcterms:modified>
</cp:coreProperties>
</file>